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13"/>
  </p:notesMasterIdLst>
  <p:handoutMasterIdLst>
    <p:handoutMasterId r:id="rId14"/>
  </p:handoutMasterIdLst>
  <p:sldIdLst>
    <p:sldId id="273" r:id="rId2"/>
    <p:sldId id="372" r:id="rId3"/>
    <p:sldId id="390" r:id="rId4"/>
    <p:sldId id="375" r:id="rId5"/>
    <p:sldId id="376" r:id="rId6"/>
    <p:sldId id="377" r:id="rId7"/>
    <p:sldId id="380" r:id="rId8"/>
    <p:sldId id="379" r:id="rId9"/>
    <p:sldId id="387" r:id="rId10"/>
    <p:sldId id="382" r:id="rId11"/>
    <p:sldId id="388" r:id="rId1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  <a:srgbClr val="003399"/>
    <a:srgbClr val="B061FF"/>
    <a:srgbClr val="800000"/>
    <a:srgbClr val="9999FF"/>
    <a:srgbClr val="9933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中度样式 4 - 强调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47" autoAdjust="0"/>
    <p:restoredTop sz="94637" autoAdjust="0"/>
  </p:normalViewPr>
  <p:slideViewPr>
    <p:cSldViewPr>
      <p:cViewPr varScale="1">
        <p:scale>
          <a:sx n="81" d="100"/>
          <a:sy n="81" d="100"/>
        </p:scale>
        <p:origin x="1795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2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儿童羊肉汤</a:t>
            </a:r>
            <a:endParaRPr lang="en-US" altLang="zh-CN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82350421-AED0-4BF9-BA8E-4AD0CDB5A2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ea typeface="宋体" pitchFamily="2" charset="-122"/>
              </a:defRPr>
            </a:lvl1pPr>
          </a:lstStyle>
          <a:p>
            <a:pPr>
              <a:defRPr/>
            </a:pPr>
            <a:r>
              <a:rPr lang="zh-CN" altLang="en-US"/>
              <a:t>儿童羊肉汤</a:t>
            </a:r>
            <a:endParaRPr lang="en-US" altLang="zh-CN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ea typeface="宋体" pitchFamily="2" charset="-122"/>
              </a:defRPr>
            </a:lvl1pPr>
          </a:lstStyle>
          <a:p>
            <a:pPr>
              <a:defRPr/>
            </a:pPr>
            <a:fld id="{9D162845-3387-48E1-A523-68EF47E941A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713C986-6D70-4E3A-8B00-F370B799B439}" type="slidenum">
              <a:rPr lang="en-US" altLang="zh-CN" smtClean="0">
                <a:ea typeface="宋体" charset="-122"/>
              </a:rPr>
              <a:pPr/>
              <a:t>2</a:t>
            </a:fld>
            <a:endParaRPr lang="en-US" altLang="zh-CN">
              <a:ea typeface="宋体" charset="-122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21506" name="备注占位符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>
              <a:ea typeface="宋体" charset="-122"/>
            </a:endParaRPr>
          </a:p>
        </p:txBody>
      </p:sp>
      <p:sp>
        <p:nvSpPr>
          <p:cNvPr id="21507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9014757-2402-404D-9A79-A2FDAD85412A}" type="slidenum">
              <a:rPr lang="en-US" altLang="zh-CN" smtClean="0">
                <a:ea typeface="宋体" charset="-122"/>
              </a:rPr>
              <a:pPr/>
              <a:t>3</a:t>
            </a:fld>
            <a:endParaRPr lang="en-US" altLang="zh-CN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50870-1362-4E3E-83FF-58830E06E1D6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7F5F1-A54C-4BC7-9EA7-E42B5E25210C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8" name="Line 51"/>
          <p:cNvSpPr>
            <a:spLocks noChangeShapeType="1"/>
          </p:cNvSpPr>
          <p:nvPr userDrawn="1"/>
        </p:nvSpPr>
        <p:spPr bwMode="auto">
          <a:xfrm>
            <a:off x="0" y="1195388"/>
            <a:ext cx="2771775" cy="0"/>
          </a:xfrm>
          <a:prstGeom prst="line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9" name="Line 53"/>
          <p:cNvSpPr>
            <a:spLocks noChangeShapeType="1"/>
          </p:cNvSpPr>
          <p:nvPr userDrawn="1"/>
        </p:nvSpPr>
        <p:spPr bwMode="auto">
          <a:xfrm>
            <a:off x="3348038" y="0"/>
            <a:ext cx="0" cy="6858000"/>
          </a:xfrm>
          <a:prstGeom prst="line">
            <a:avLst/>
          </a:prstGeom>
          <a:noFill/>
          <a:ln>
            <a:noFill/>
          </a:ln>
          <a:effectLst/>
        </p:spPr>
        <p:txBody>
          <a:bodyPr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pic>
        <p:nvPicPr>
          <p:cNvPr id="10" name="Picture 7" descr="c:\users\lena\desktop\未命名.jpg"/>
          <p:cNvPicPr>
            <a:picLocks noChangeAspect="1" noChangeArrowheads="1"/>
          </p:cNvPicPr>
          <p:nvPr userDrawn="1"/>
        </p:nvPicPr>
        <p:blipFill>
          <a:blip r:embed="rId2"/>
          <a:srcRect l="19685" t="20998" r="19685" b="13123"/>
          <a:stretch>
            <a:fillRect/>
          </a:stretch>
        </p:blipFill>
        <p:spPr bwMode="auto">
          <a:xfrm>
            <a:off x="0" y="6167438"/>
            <a:ext cx="81438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 descr="c:\users\lena\desktop\未命名.jpg"/>
          <p:cNvPicPr>
            <a:picLocks noChangeAspect="1" noChangeArrowheads="1"/>
          </p:cNvPicPr>
          <p:nvPr userDrawn="1"/>
        </p:nvPicPr>
        <p:blipFill>
          <a:blip r:embed="rId2"/>
          <a:srcRect l="19685" t="20998" r="19685" b="13123"/>
          <a:stretch>
            <a:fillRect/>
          </a:stretch>
        </p:blipFill>
        <p:spPr bwMode="auto">
          <a:xfrm>
            <a:off x="0" y="6167438"/>
            <a:ext cx="814388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266FC-1F5E-42CC-940E-E20986D07FA0}" type="datetimeFigureOut">
              <a:rPr lang="zh-CN" altLang="en-US" smtClean="0"/>
              <a:pPr/>
              <a:t>2023/10/4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CA51-E599-4DE4-9FB4-77D2A736943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2701925" y="2060575"/>
            <a:ext cx="3454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zh-CN" altLang="en-US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项目名称</a:t>
            </a:r>
            <a:endParaRPr lang="en-US" altLang="zh-CN">
              <a:solidFill>
                <a:srgbClr val="FF6600"/>
              </a:solidFill>
              <a:latin typeface="微软雅黑"/>
              <a:ea typeface="微软雅黑"/>
              <a:cs typeface="微软雅黑"/>
            </a:endParaRPr>
          </a:p>
          <a:p>
            <a:pPr algn="ctr" defTabSz="912813">
              <a:spcBef>
                <a:spcPct val="50000"/>
              </a:spcBef>
            </a:pPr>
            <a:r>
              <a:rPr lang="zh-CN" altLang="en-US">
                <a:solidFill>
                  <a:srgbClr val="FF6600"/>
                </a:solidFill>
                <a:latin typeface="微软雅黑"/>
                <a:ea typeface="微软雅黑"/>
                <a:cs typeface="微软雅黑"/>
              </a:rPr>
              <a:t>商业计划书材料</a:t>
            </a:r>
          </a:p>
        </p:txBody>
      </p:sp>
      <p:sp>
        <p:nvSpPr>
          <p:cNvPr id="15364" name="Text Box 14"/>
          <p:cNvSpPr txBox="1">
            <a:spLocks noChangeArrowheads="1"/>
          </p:cNvSpPr>
          <p:nvPr/>
        </p:nvSpPr>
        <p:spPr bwMode="auto">
          <a:xfrm>
            <a:off x="2916238" y="4003675"/>
            <a:ext cx="324008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 defTabSz="912813"/>
            <a:r>
              <a:rPr lang="zh-CN" altLang="en-US" sz="2000" b="0">
                <a:latin typeface="微软雅黑"/>
                <a:ea typeface="微软雅黑"/>
                <a:cs typeface="微软雅黑"/>
              </a:rPr>
              <a:t>公司名称</a:t>
            </a:r>
            <a:endParaRPr lang="en-US" altLang="zh-CN" sz="2000" b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5365" name="Text Box 16"/>
          <p:cNvSpPr txBox="1">
            <a:spLocks noChangeArrowheads="1"/>
          </p:cNvSpPr>
          <p:nvPr/>
        </p:nvSpPr>
        <p:spPr bwMode="auto">
          <a:xfrm>
            <a:off x="3857625" y="4427538"/>
            <a:ext cx="143351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 defTabSz="912813">
              <a:spcBef>
                <a:spcPct val="20000"/>
              </a:spcBef>
            </a:pPr>
            <a:r>
              <a:rPr lang="en-US" altLang="zh-CN" sz="1400" b="0">
                <a:latin typeface="微软雅黑"/>
                <a:ea typeface="微软雅黑"/>
                <a:cs typeface="微软雅黑"/>
              </a:rPr>
              <a:t>XX</a:t>
            </a:r>
            <a:r>
              <a:rPr lang="zh-CN" altLang="en-US" sz="1400" b="0">
                <a:latin typeface="微软雅黑"/>
                <a:ea typeface="微软雅黑"/>
                <a:cs typeface="微软雅黑"/>
              </a:rPr>
              <a:t>年</a:t>
            </a:r>
            <a:r>
              <a:rPr lang="en-US" altLang="zh-CN" sz="1400" b="0">
                <a:latin typeface="微软雅黑"/>
                <a:ea typeface="微软雅黑"/>
                <a:cs typeface="微软雅黑"/>
              </a:rPr>
              <a:t>XX</a:t>
            </a:r>
            <a:r>
              <a:rPr lang="zh-CN" altLang="en-US" sz="1400" b="0">
                <a:latin typeface="微软雅黑"/>
                <a:ea typeface="微软雅黑"/>
                <a:cs typeface="微软雅黑"/>
              </a:rPr>
              <a:t>月</a:t>
            </a:r>
            <a:endParaRPr lang="en-US" altLang="zh-CN" sz="1400" b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715125" y="6492875"/>
            <a:ext cx="2135188" cy="365125"/>
          </a:xfrm>
          <a:noFill/>
        </p:spPr>
        <p:txBody>
          <a:bodyPr/>
          <a:lstStyle/>
          <a:p>
            <a:fld id="{67EA9115-B194-4459-99C9-C4E5BACEF5CE}" type="slidenum">
              <a:rPr lang="en-US" altLang="zh-CN"/>
              <a:pPr/>
              <a:t>1</a:t>
            </a:fld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第八部分　融资需求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15125" y="6492875"/>
            <a:ext cx="2135188" cy="365125"/>
          </a:xfrm>
          <a:noFill/>
        </p:spPr>
        <p:txBody>
          <a:bodyPr/>
          <a:lstStyle/>
          <a:p>
            <a:fld id="{B8AC08B6-0689-48F1-9688-3A1A07A60416}" type="slidenum">
              <a:rPr lang="en-US" altLang="zh-CN"/>
              <a:pPr/>
              <a:t>10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817" name="组合 19"/>
          <p:cNvGrpSpPr>
            <a:grpSpLocks/>
          </p:cNvGrpSpPr>
          <p:nvPr/>
        </p:nvGrpSpPr>
        <p:grpSpPr bwMode="auto">
          <a:xfrm>
            <a:off x="467544" y="1196752"/>
            <a:ext cx="8137525" cy="432106"/>
            <a:chOff x="503548" y="1052738"/>
            <a:chExt cx="8136904" cy="432049"/>
          </a:xfrm>
        </p:grpSpPr>
        <p:cxnSp>
          <p:nvCxnSpPr>
            <p:cNvPr id="33819" name="直接连接符 20"/>
            <p:cNvCxnSpPr>
              <a:cxnSpLocks noChangeShapeType="1"/>
            </p:cNvCxnSpPr>
            <p:nvPr/>
          </p:nvCxnSpPr>
          <p:spPr bwMode="auto">
            <a:xfrm>
              <a:off x="503548" y="1484728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22" name="矩形 21"/>
            <p:cNvSpPr>
              <a:spLocks noChangeArrowheads="1"/>
            </p:cNvSpPr>
            <p:nvPr/>
          </p:nvSpPr>
          <p:spPr bwMode="auto">
            <a:xfrm>
              <a:off x="503548" y="1052738"/>
              <a:ext cx="1584055" cy="432049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资金用途</a:t>
              </a:r>
            </a:p>
          </p:txBody>
        </p:sp>
      </p:grpSp>
      <p:grpSp>
        <p:nvGrpSpPr>
          <p:cNvPr id="9" name="组合 19"/>
          <p:cNvGrpSpPr>
            <a:grpSpLocks/>
          </p:cNvGrpSpPr>
          <p:nvPr/>
        </p:nvGrpSpPr>
        <p:grpSpPr bwMode="auto">
          <a:xfrm>
            <a:off x="467544" y="2564765"/>
            <a:ext cx="8137525" cy="432188"/>
            <a:chOff x="503548" y="1052736"/>
            <a:chExt cx="8136904" cy="432188"/>
          </a:xfrm>
        </p:grpSpPr>
        <p:cxnSp>
          <p:nvCxnSpPr>
            <p:cNvPr id="10" name="直接连接符 20"/>
            <p:cNvCxnSpPr>
              <a:cxnSpLocks noChangeShapeType="1"/>
            </p:cNvCxnSpPr>
            <p:nvPr/>
          </p:nvCxnSpPr>
          <p:spPr bwMode="auto">
            <a:xfrm>
              <a:off x="503548" y="148492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2" name="矩形 11"/>
            <p:cNvSpPr>
              <a:spLocks noChangeArrowheads="1"/>
            </p:cNvSpPr>
            <p:nvPr/>
          </p:nvSpPr>
          <p:spPr bwMode="auto">
            <a:xfrm>
              <a:off x="503548" y="1052736"/>
              <a:ext cx="1584055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融资后使用计划</a:t>
              </a: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6083300" y="2422525"/>
            <a:ext cx="26654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algn="ctr" defTabSz="912813">
              <a:spcBef>
                <a:spcPct val="50000"/>
              </a:spcBef>
            </a:pPr>
            <a:r>
              <a:rPr lang="zh-CN" altLang="en-US">
                <a:latin typeface="微软雅黑"/>
                <a:ea typeface="微软雅黑"/>
                <a:cs typeface="微软雅黑"/>
              </a:rPr>
              <a:t>谢谢！</a:t>
            </a:r>
          </a:p>
        </p:txBody>
      </p:sp>
      <p:sp>
        <p:nvSpPr>
          <p:cNvPr id="35844" name="Text Box 14"/>
          <p:cNvSpPr txBox="1">
            <a:spLocks noChangeArrowheads="1"/>
          </p:cNvSpPr>
          <p:nvPr/>
        </p:nvSpPr>
        <p:spPr bwMode="auto">
          <a:xfrm>
            <a:off x="6661150" y="2997200"/>
            <a:ext cx="12922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7" tIns="45714" rIns="91427" bIns="45714">
            <a:spAutoFit/>
          </a:bodyPr>
          <a:lstStyle/>
          <a:p>
            <a:pPr algn="ctr" defTabSz="912813"/>
            <a:r>
              <a:rPr lang="en-US" altLang="zh-CN" sz="2800" i="1">
                <a:latin typeface="Times New Roman" pitchFamily="18" charset="0"/>
              </a:rPr>
              <a:t>Thanks</a:t>
            </a:r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0" y="3108325"/>
            <a:ext cx="914400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35846" name="Text Box 16"/>
          <p:cNvSpPr txBox="1">
            <a:spLocks noChangeArrowheads="1"/>
          </p:cNvSpPr>
          <p:nvPr/>
        </p:nvSpPr>
        <p:spPr bwMode="auto">
          <a:xfrm>
            <a:off x="36513" y="3143250"/>
            <a:ext cx="35353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defTabSz="912813">
              <a:spcBef>
                <a:spcPct val="20000"/>
              </a:spcBef>
            </a:pPr>
            <a:r>
              <a:rPr lang="zh-CN" altLang="en-US" sz="1600" b="0">
                <a:latin typeface="微软雅黑"/>
                <a:ea typeface="微软雅黑"/>
                <a:cs typeface="微软雅黑"/>
              </a:rPr>
              <a:t>融资事务负责人及联系方式</a:t>
            </a:r>
            <a:endParaRPr lang="en-US" altLang="zh-CN" sz="1600" b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10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A36FBC12-1271-43D7-BBB5-38734644D36E}" type="slidenum">
              <a:rPr lang="en-US" altLang="zh-CN"/>
              <a:pPr/>
              <a:t>11</a:t>
            </a:fld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4" name="Line 22"/>
          <p:cNvSpPr>
            <a:spLocks noChangeShapeType="1"/>
          </p:cNvSpPr>
          <p:nvPr/>
        </p:nvSpPr>
        <p:spPr bwMode="auto">
          <a:xfrm flipV="1">
            <a:off x="755650" y="1357313"/>
            <a:ext cx="8388350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16388" name="Rectangle 25"/>
          <p:cNvSpPr>
            <a:spLocks noChangeArrowheads="1"/>
          </p:cNvSpPr>
          <p:nvPr/>
        </p:nvSpPr>
        <p:spPr bwMode="auto">
          <a:xfrm>
            <a:off x="714375" y="785813"/>
            <a:ext cx="20320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/>
          <a:lstStyle/>
          <a:p>
            <a:pPr defTabSz="912813"/>
            <a:r>
              <a:rPr lang="zh-CN" altLang="en-US" sz="2400">
                <a:latin typeface="微软雅黑"/>
                <a:ea typeface="微软雅黑"/>
                <a:cs typeface="微软雅黑"/>
              </a:rPr>
              <a:t>目　录</a:t>
            </a:r>
          </a:p>
        </p:txBody>
      </p:sp>
      <p:sp>
        <p:nvSpPr>
          <p:cNvPr id="16389" name="Text Box 32"/>
          <p:cNvSpPr txBox="1">
            <a:spLocks noChangeArrowheads="1"/>
          </p:cNvSpPr>
          <p:nvPr/>
        </p:nvSpPr>
        <p:spPr bwMode="auto">
          <a:xfrm>
            <a:off x="755650" y="1644650"/>
            <a:ext cx="7777163" cy="3416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4" rIns="91427" bIns="45714">
            <a:spAutoFit/>
          </a:bodyPr>
          <a:lstStyle/>
          <a:p>
            <a:pPr defTabSz="912813">
              <a:lnSpc>
                <a:spcPct val="150000"/>
              </a:lnSpc>
            </a:pP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第一部分　项目亮点</a:t>
            </a:r>
            <a:br>
              <a:rPr lang="zh-CN" altLang="en-US" sz="1600" b="0" dirty="0">
                <a:latin typeface="微软雅黑"/>
                <a:ea typeface="微软雅黑"/>
                <a:cs typeface="微软雅黑"/>
              </a:rPr>
            </a:b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第二部分　公司与团队</a:t>
            </a:r>
            <a:br>
              <a:rPr lang="zh-CN" altLang="en-US" sz="1600" b="0" dirty="0">
                <a:latin typeface="微软雅黑"/>
                <a:ea typeface="微软雅黑"/>
                <a:cs typeface="微软雅黑"/>
              </a:rPr>
            </a:b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第三部分　产品与服务</a:t>
            </a:r>
            <a:br>
              <a:rPr lang="zh-CN" altLang="en-US" sz="1600" b="0" dirty="0">
                <a:latin typeface="微软雅黑"/>
                <a:ea typeface="微软雅黑"/>
                <a:cs typeface="微软雅黑"/>
              </a:rPr>
            </a:b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第四部分　经营状况与商业模式</a:t>
            </a:r>
            <a:endParaRPr lang="en-US" altLang="zh-CN" sz="1600" b="0" dirty="0">
              <a:latin typeface="微软雅黑"/>
              <a:ea typeface="微软雅黑"/>
              <a:cs typeface="微软雅黑"/>
            </a:endParaRPr>
          </a:p>
          <a:p>
            <a:pPr defTabSz="912813">
              <a:lnSpc>
                <a:spcPct val="150000"/>
              </a:lnSpc>
            </a:pP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第五部分　市场与行业分析</a:t>
            </a:r>
            <a:endParaRPr lang="en-US" altLang="zh-CN" sz="1600" b="0" dirty="0">
              <a:latin typeface="微软雅黑"/>
              <a:ea typeface="微软雅黑"/>
              <a:cs typeface="微软雅黑"/>
            </a:endParaRPr>
          </a:p>
          <a:p>
            <a:pPr defTabSz="912813">
              <a:lnSpc>
                <a:spcPct val="150000"/>
              </a:lnSpc>
            </a:pP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第六部分　发展战略</a:t>
            </a:r>
            <a:endParaRPr lang="en-US" altLang="zh-CN" sz="1600" b="0" dirty="0">
              <a:latin typeface="微软雅黑"/>
              <a:ea typeface="微软雅黑"/>
              <a:cs typeface="微软雅黑"/>
            </a:endParaRPr>
          </a:p>
          <a:p>
            <a:pPr defTabSz="912813">
              <a:lnSpc>
                <a:spcPct val="150000"/>
              </a:lnSpc>
            </a:pP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第七部分　财务状况</a:t>
            </a:r>
            <a:endParaRPr lang="en-US" altLang="zh-CN" sz="1600" b="0" dirty="0">
              <a:latin typeface="微软雅黑"/>
              <a:ea typeface="微软雅黑"/>
              <a:cs typeface="微软雅黑"/>
            </a:endParaRPr>
          </a:p>
          <a:p>
            <a:pPr defTabSz="912813">
              <a:lnSpc>
                <a:spcPct val="150000"/>
              </a:lnSpc>
            </a:pPr>
            <a:r>
              <a:rPr lang="zh-CN" altLang="en-US" sz="1600" b="0" dirty="0">
                <a:latin typeface="微软雅黑"/>
                <a:ea typeface="微软雅黑"/>
                <a:cs typeface="微软雅黑"/>
              </a:rPr>
              <a:t>第八部分　融资需求</a:t>
            </a:r>
            <a:br>
              <a:rPr lang="zh-CN" altLang="en-US" sz="1600" b="0" dirty="0">
                <a:latin typeface="微软雅黑"/>
                <a:ea typeface="微软雅黑"/>
                <a:cs typeface="微软雅黑"/>
              </a:rPr>
            </a:br>
            <a:endParaRPr lang="zh-CN" altLang="en-US" sz="1600" b="0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788150" y="6565900"/>
            <a:ext cx="2132013" cy="292100"/>
          </a:xfrm>
          <a:noFill/>
        </p:spPr>
        <p:txBody>
          <a:bodyPr/>
          <a:lstStyle/>
          <a:p>
            <a:fld id="{29A1A0C0-D332-4519-BBAE-F04B441C7664}" type="slidenum">
              <a:rPr lang="en-US" altLang="zh-CN"/>
              <a:pPr/>
              <a:t>2</a:t>
            </a:fld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标题 5"/>
          <p:cNvSpPr>
            <a:spLocks noGrp="1"/>
          </p:cNvSpPr>
          <p:nvPr>
            <p:ph type="title"/>
          </p:nvPr>
        </p:nvSpPr>
        <p:spPr>
          <a:xfrm>
            <a:off x="0" y="0"/>
            <a:ext cx="7094538" cy="836613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第一部分　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项目亮点</a:t>
            </a:r>
            <a:endParaRPr lang="zh-CN" altLang="en-US" sz="2400" b="1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9E9997AB-8520-497E-A5B8-6C40567346E0}" type="slidenum">
              <a:rPr lang="en-US" altLang="zh-CN">
                <a:latin typeface="微软雅黑"/>
                <a:ea typeface="微软雅黑"/>
                <a:cs typeface="微软雅黑"/>
              </a:rPr>
              <a:pPr/>
              <a:t>3</a:t>
            </a:fld>
            <a:endParaRPr lang="en-US" altLang="zh-CN">
              <a:latin typeface="微软雅黑"/>
              <a:ea typeface="微软雅黑"/>
              <a:cs typeface="微软雅黑"/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487" name="直接连接符 13"/>
          <p:cNvCxnSpPr>
            <a:cxnSpLocks noChangeShapeType="1"/>
          </p:cNvCxnSpPr>
          <p:nvPr/>
        </p:nvCxnSpPr>
        <p:spPr bwMode="auto">
          <a:xfrm>
            <a:off x="573088" y="1628800"/>
            <a:ext cx="8135937" cy="0"/>
          </a:xfrm>
          <a:prstGeom prst="line">
            <a:avLst/>
          </a:prstGeom>
          <a:noFill/>
          <a:ln w="9525" algn="ctr">
            <a:solidFill>
              <a:srgbClr val="FFC000"/>
            </a:solidFill>
            <a:prstDash val="dash"/>
            <a:round/>
            <a:headEnd/>
            <a:tailEnd/>
          </a:ln>
        </p:spPr>
      </p:cxn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574774" y="1196752"/>
            <a:ext cx="1404938" cy="431800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C000"/>
            </a:solidFill>
            <a:prstDash val="dash"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912813"/>
            <a:r>
              <a:rPr lang="zh-CN" altLang="en-US" sz="1400" dirty="0">
                <a:solidFill>
                  <a:srgbClr val="262626"/>
                </a:solidFill>
                <a:latin typeface="微软雅黑"/>
                <a:ea typeface="微软雅黑"/>
                <a:cs typeface="微软雅黑"/>
              </a:rPr>
              <a:t>项目亮点</a:t>
            </a:r>
          </a:p>
        </p:txBody>
      </p: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39552" y="2060848"/>
            <a:ext cx="8137525" cy="1560513"/>
          </a:xfrm>
          <a:prstGeom prst="rect">
            <a:avLst/>
          </a:prstGeom>
          <a:solidFill>
            <a:schemeClr val="bg1"/>
          </a:solidFill>
          <a:ln w="3175" algn="ctr">
            <a:noFill/>
            <a:prstDash val="dash"/>
            <a:round/>
            <a:headEnd/>
            <a:tailEnd/>
          </a:ln>
        </p:spPr>
        <p:txBody>
          <a:bodyPr lIns="91427" tIns="45714" rIns="91427" bIns="45714"/>
          <a:lstStyle/>
          <a:p>
            <a:pPr defTabSz="912813"/>
            <a:endParaRPr lang="zh-CN" altLang="en-US" sz="1100" dirty="0">
              <a:solidFill>
                <a:srgbClr val="A6A6A6"/>
              </a:solidFill>
              <a:latin typeface="微软雅黑"/>
              <a:ea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第二部分　</a:t>
            </a:r>
            <a:r>
              <a:rPr lang="zh-CN" altLang="en-US" sz="2400" dirty="0">
                <a:latin typeface="微软雅黑"/>
                <a:ea typeface="微软雅黑"/>
                <a:cs typeface="微软雅黑"/>
              </a:rPr>
              <a:t>公司与团队</a:t>
            </a:r>
            <a:endParaRPr lang="zh-CN" altLang="en-US" sz="2400" b="1" dirty="0">
              <a:latin typeface="微软雅黑"/>
              <a:ea typeface="微软雅黑"/>
              <a:cs typeface="微软雅黑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285E3279-DA50-402C-A904-974BDE576C87}" type="slidenum">
              <a:rPr lang="en-US" altLang="zh-CN"/>
              <a:pPr/>
              <a:t>4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5" name="表格 14"/>
          <p:cNvGraphicFramePr>
            <a:graphicFrameLocks noGrp="1"/>
          </p:cNvGraphicFramePr>
          <p:nvPr/>
        </p:nvGraphicFramePr>
        <p:xfrm>
          <a:off x="395536" y="980728"/>
          <a:ext cx="8358187" cy="1928815"/>
        </p:xfrm>
        <a:graphic>
          <a:graphicData uri="http://schemas.openxmlformats.org/drawingml/2006/table">
            <a:tbl>
              <a:tblPr/>
              <a:tblGrid>
                <a:gridCol w="17335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4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6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公司名称：</a:t>
                      </a:r>
                      <a:endParaRPr kumimoji="0" lang="zh-CN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成立时间：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项目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/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产品名称：</a:t>
                      </a:r>
                      <a:endParaRPr kumimoji="0" lang="zh-CN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员工人数：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公司地址：</a:t>
                      </a:r>
                      <a:endParaRPr kumimoji="0" lang="zh-CN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公司网址：</a:t>
                      </a: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联系人：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手机号码：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763"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职　务：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微软雅黑"/>
                          <a:ea typeface="微软雅黑"/>
                          <a:cs typeface="微软雅黑"/>
                        </a:rPr>
                        <a:t>邮箱地址：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2813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262626"/>
                        </a:solidFill>
                        <a:effectLst/>
                        <a:latin typeface="微软雅黑"/>
                        <a:ea typeface="微软雅黑"/>
                        <a:cs typeface="微软雅黑"/>
                      </a:endParaRPr>
                    </a:p>
                  </a:txBody>
                  <a:tcPr marL="91427" marR="91427" marT="45714" marB="45714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7" name="组合 40"/>
          <p:cNvGrpSpPr>
            <a:grpSpLocks/>
          </p:cNvGrpSpPr>
          <p:nvPr/>
        </p:nvGrpSpPr>
        <p:grpSpPr bwMode="auto">
          <a:xfrm>
            <a:off x="467544" y="4077072"/>
            <a:ext cx="8135937" cy="431800"/>
            <a:chOff x="503548" y="1052736"/>
            <a:chExt cx="8136904" cy="432048"/>
          </a:xfrm>
        </p:grpSpPr>
        <p:cxnSp>
          <p:nvCxnSpPr>
            <p:cNvPr id="18" name="直接连接符 41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公司发展历程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>
                <a:latin typeface="微软雅黑"/>
                <a:ea typeface="微软雅黑"/>
                <a:cs typeface="微软雅黑"/>
              </a:rPr>
              <a:t>　第三部分　产品与服务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2059CEA8-0187-4E05-9C11-65863334B6E7}" type="slidenum">
              <a:rPr lang="en-US" altLang="zh-CN"/>
              <a:pPr/>
              <a:t>5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5605" name="组合 9"/>
          <p:cNvGrpSpPr>
            <a:grpSpLocks/>
          </p:cNvGrpSpPr>
          <p:nvPr/>
        </p:nvGrpSpPr>
        <p:grpSpPr bwMode="auto">
          <a:xfrm>
            <a:off x="503238" y="1052512"/>
            <a:ext cx="8137525" cy="432105"/>
            <a:chOff x="503548" y="1052736"/>
            <a:chExt cx="8136904" cy="432048"/>
          </a:xfrm>
        </p:grpSpPr>
        <p:cxnSp>
          <p:nvCxnSpPr>
            <p:cNvPr id="25614" name="直接连接符 6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核心业务</a:t>
              </a:r>
            </a:p>
          </p:txBody>
        </p:sp>
      </p:grpSp>
      <p:grpSp>
        <p:nvGrpSpPr>
          <p:cNvPr id="25606" name="组合 10"/>
          <p:cNvGrpSpPr>
            <a:grpSpLocks/>
          </p:cNvGrpSpPr>
          <p:nvPr/>
        </p:nvGrpSpPr>
        <p:grpSpPr bwMode="auto">
          <a:xfrm>
            <a:off x="500063" y="2786063"/>
            <a:ext cx="8137525" cy="1490662"/>
            <a:chOff x="503548" y="1052736"/>
            <a:chExt cx="8136904" cy="1490464"/>
          </a:xfrm>
        </p:grpSpPr>
        <p:cxnSp>
          <p:nvCxnSpPr>
            <p:cNvPr id="25611" name="直接连接符 11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目标客户</a:t>
              </a:r>
            </a:p>
          </p:txBody>
        </p:sp>
        <p:sp>
          <p:nvSpPr>
            <p:cNvPr id="25613" name="矩形 13"/>
            <p:cNvSpPr>
              <a:spLocks noChangeArrowheads="1"/>
            </p:cNvSpPr>
            <p:nvPr/>
          </p:nvSpPr>
          <p:spPr bwMode="auto">
            <a:xfrm>
              <a:off x="503548" y="1628800"/>
              <a:ext cx="8136904" cy="914400"/>
            </a:xfrm>
            <a:prstGeom prst="rect">
              <a:avLst/>
            </a:prstGeom>
            <a:solidFill>
              <a:schemeClr val="bg1"/>
            </a:solidFill>
            <a:ln w="3175" algn="ctr">
              <a:noFill/>
              <a:prstDash val="dash"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pPr defTabSz="912813"/>
              <a:endParaRPr lang="en-US" altLang="zh-CN" sz="1100" b="0" dirty="0">
                <a:latin typeface="微软雅黑"/>
                <a:ea typeface="微软雅黑"/>
                <a:cs typeface="微软雅黑"/>
              </a:endParaRPr>
            </a:p>
          </p:txBody>
        </p:sp>
      </p:grpSp>
      <p:grpSp>
        <p:nvGrpSpPr>
          <p:cNvPr id="25607" name="组合 14"/>
          <p:cNvGrpSpPr>
            <a:grpSpLocks/>
          </p:cNvGrpSpPr>
          <p:nvPr/>
        </p:nvGrpSpPr>
        <p:grpSpPr bwMode="auto">
          <a:xfrm>
            <a:off x="500063" y="4427538"/>
            <a:ext cx="8137525" cy="1470025"/>
            <a:chOff x="503548" y="1052736"/>
            <a:chExt cx="8136904" cy="1490464"/>
          </a:xfrm>
        </p:grpSpPr>
        <p:cxnSp>
          <p:nvCxnSpPr>
            <p:cNvPr id="25608" name="直接连接符 15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7" name="矩形 16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核心资源</a:t>
              </a:r>
            </a:p>
          </p:txBody>
        </p:sp>
        <p:sp>
          <p:nvSpPr>
            <p:cNvPr id="25610" name="矩形 17"/>
            <p:cNvSpPr>
              <a:spLocks noChangeArrowheads="1"/>
            </p:cNvSpPr>
            <p:nvPr/>
          </p:nvSpPr>
          <p:spPr bwMode="auto">
            <a:xfrm>
              <a:off x="503548" y="1628800"/>
              <a:ext cx="8136904" cy="914400"/>
            </a:xfrm>
            <a:prstGeom prst="rect">
              <a:avLst/>
            </a:prstGeom>
            <a:solidFill>
              <a:schemeClr val="bg1"/>
            </a:solidFill>
            <a:ln w="3175" algn="ctr">
              <a:noFill/>
              <a:prstDash val="dash"/>
              <a:round/>
              <a:headEnd/>
              <a:tailEnd/>
            </a:ln>
          </p:spPr>
          <p:txBody>
            <a:bodyPr lIns="91427" tIns="45714" rIns="91427" bIns="45714"/>
            <a:lstStyle/>
            <a:p>
              <a:pPr defTabSz="912813"/>
              <a:endParaRPr lang="zh-CN" altLang="en-US" sz="1100" b="0" dirty="0">
                <a:latin typeface="微软雅黑"/>
                <a:ea typeface="微软雅黑"/>
                <a:cs typeface="微软雅黑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第四部分　经营状况与商业模式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EB1FE902-C49B-42DA-B5E7-416B2018FD00}" type="slidenum">
              <a:rPr lang="en-US" altLang="zh-CN"/>
              <a:pPr/>
              <a:t>6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7653" name="组合 9"/>
          <p:cNvGrpSpPr>
            <a:grpSpLocks/>
          </p:cNvGrpSpPr>
          <p:nvPr/>
        </p:nvGrpSpPr>
        <p:grpSpPr bwMode="auto">
          <a:xfrm>
            <a:off x="467545" y="980728"/>
            <a:ext cx="8137186" cy="2233835"/>
            <a:chOff x="467517" y="908998"/>
            <a:chExt cx="8136904" cy="2232988"/>
          </a:xfrm>
        </p:grpSpPr>
        <p:cxnSp>
          <p:nvCxnSpPr>
            <p:cNvPr id="27658" name="直接连接符 6"/>
            <p:cNvCxnSpPr>
              <a:cxnSpLocks noChangeShapeType="1"/>
            </p:cNvCxnSpPr>
            <p:nvPr/>
          </p:nvCxnSpPr>
          <p:spPr bwMode="auto">
            <a:xfrm>
              <a:off x="467517" y="3140399"/>
              <a:ext cx="8136904" cy="1587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467517" y="2708515"/>
              <a:ext cx="1296098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商业模式</a:t>
              </a:r>
            </a:p>
          </p:txBody>
        </p:sp>
        <p:sp>
          <p:nvSpPr>
            <p:cNvPr id="19" name="矩形 18"/>
            <p:cNvSpPr>
              <a:spLocks noChangeArrowheads="1"/>
            </p:cNvSpPr>
            <p:nvPr/>
          </p:nvSpPr>
          <p:spPr bwMode="auto">
            <a:xfrm>
              <a:off x="467517" y="908998"/>
              <a:ext cx="1296099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latin typeface="微软雅黑"/>
                  <a:ea typeface="微软雅黑"/>
                  <a:cs typeface="微软雅黑"/>
                </a:rPr>
                <a:t>经营状况</a:t>
              </a:r>
            </a:p>
          </p:txBody>
        </p:sp>
      </p:grpSp>
      <p:grpSp>
        <p:nvGrpSpPr>
          <p:cNvPr id="27654" name="组合 10"/>
          <p:cNvGrpSpPr>
            <a:grpSpLocks/>
          </p:cNvGrpSpPr>
          <p:nvPr/>
        </p:nvGrpSpPr>
        <p:grpSpPr bwMode="auto">
          <a:xfrm>
            <a:off x="503441" y="4581128"/>
            <a:ext cx="8173015" cy="432106"/>
            <a:chOff x="492640" y="1750745"/>
            <a:chExt cx="8172392" cy="432048"/>
          </a:xfrm>
        </p:grpSpPr>
        <p:cxnSp>
          <p:nvCxnSpPr>
            <p:cNvPr id="27655" name="直接连接符 11"/>
            <p:cNvCxnSpPr>
              <a:cxnSpLocks noChangeShapeType="1"/>
            </p:cNvCxnSpPr>
            <p:nvPr/>
          </p:nvCxnSpPr>
          <p:spPr bwMode="auto">
            <a:xfrm>
              <a:off x="528128" y="2182735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492640" y="1750745"/>
              <a:ext cx="1260151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推广渠道</a:t>
              </a:r>
            </a:p>
          </p:txBody>
        </p:sp>
      </p:grpSp>
      <p:sp>
        <p:nvSpPr>
          <p:cNvPr id="20" name="矩形 19"/>
          <p:cNvSpPr/>
          <p:nvPr/>
        </p:nvSpPr>
        <p:spPr>
          <a:xfrm>
            <a:off x="611560" y="1412776"/>
            <a:ext cx="7920880" cy="7920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6"/>
          <p:cNvCxnSpPr>
            <a:cxnSpLocks noChangeShapeType="1"/>
          </p:cNvCxnSpPr>
          <p:nvPr/>
        </p:nvCxnSpPr>
        <p:spPr bwMode="auto">
          <a:xfrm>
            <a:off x="467544" y="1412776"/>
            <a:ext cx="8137186" cy="1588"/>
          </a:xfrm>
          <a:prstGeom prst="line">
            <a:avLst/>
          </a:prstGeom>
          <a:noFill/>
          <a:ln w="9525" algn="ctr">
            <a:solidFill>
              <a:srgbClr val="FFC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第五部分　市场与行业分析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0FBF530E-000F-4834-9860-AF51AAB1FACC}" type="slidenum">
              <a:rPr lang="en-US" altLang="zh-CN"/>
              <a:pPr/>
              <a:t>7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8677" name="组合 9"/>
          <p:cNvGrpSpPr>
            <a:grpSpLocks/>
          </p:cNvGrpSpPr>
          <p:nvPr/>
        </p:nvGrpSpPr>
        <p:grpSpPr bwMode="auto">
          <a:xfrm>
            <a:off x="503237" y="1052736"/>
            <a:ext cx="8173219" cy="432367"/>
            <a:chOff x="503548" y="1052736"/>
            <a:chExt cx="8172594" cy="432048"/>
          </a:xfrm>
        </p:grpSpPr>
        <p:cxnSp>
          <p:nvCxnSpPr>
            <p:cNvPr id="28678" name="直接连接符 6"/>
            <p:cNvCxnSpPr>
              <a:cxnSpLocks noChangeShapeType="1"/>
            </p:cNvCxnSpPr>
            <p:nvPr/>
          </p:nvCxnSpPr>
          <p:spPr bwMode="auto">
            <a:xfrm>
              <a:off x="539238" y="1484465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503548" y="1052736"/>
              <a:ext cx="162036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产品的市场分析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39552" y="2780928"/>
            <a:ext cx="1584176" cy="432105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C000"/>
            </a:solidFill>
            <a:prstDash val="dash"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912813"/>
            <a:r>
              <a:rPr lang="zh-CN" altLang="en-US" sz="1400" dirty="0">
                <a:solidFill>
                  <a:srgbClr val="262626"/>
                </a:solidFill>
                <a:latin typeface="微软雅黑"/>
                <a:ea typeface="微软雅黑"/>
                <a:cs typeface="微软雅黑"/>
              </a:rPr>
              <a:t>竞争分析</a:t>
            </a:r>
          </a:p>
        </p:txBody>
      </p:sp>
      <p:cxnSp>
        <p:nvCxnSpPr>
          <p:cNvPr id="11" name="直接连接符 6"/>
          <p:cNvCxnSpPr>
            <a:cxnSpLocks noChangeShapeType="1"/>
          </p:cNvCxnSpPr>
          <p:nvPr/>
        </p:nvCxnSpPr>
        <p:spPr bwMode="auto">
          <a:xfrm>
            <a:off x="539552" y="3212976"/>
            <a:ext cx="8137525" cy="0"/>
          </a:xfrm>
          <a:prstGeom prst="line">
            <a:avLst/>
          </a:prstGeom>
          <a:noFill/>
          <a:ln w="9525" algn="ctr">
            <a:solidFill>
              <a:srgbClr val="FFC000"/>
            </a:solidFill>
            <a:prstDash val="dash"/>
            <a:round/>
            <a:headEnd/>
            <a:tailEnd/>
          </a:ln>
        </p:spPr>
      </p:cxn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539552" y="4221088"/>
            <a:ext cx="1584176" cy="432105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C000"/>
            </a:solidFill>
            <a:prstDash val="dash"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912813"/>
            <a:r>
              <a:rPr lang="zh-CN" altLang="en-US" sz="1400" dirty="0">
                <a:solidFill>
                  <a:srgbClr val="262626"/>
                </a:solidFill>
                <a:latin typeface="微软雅黑"/>
                <a:ea typeface="微软雅黑"/>
                <a:cs typeface="微软雅黑"/>
              </a:rPr>
              <a:t>行业分析</a:t>
            </a:r>
          </a:p>
        </p:txBody>
      </p:sp>
      <p:cxnSp>
        <p:nvCxnSpPr>
          <p:cNvPr id="14" name="直接连接符 6"/>
          <p:cNvCxnSpPr>
            <a:cxnSpLocks noChangeShapeType="1"/>
          </p:cNvCxnSpPr>
          <p:nvPr/>
        </p:nvCxnSpPr>
        <p:spPr bwMode="auto">
          <a:xfrm>
            <a:off x="539552" y="4653136"/>
            <a:ext cx="8137525" cy="0"/>
          </a:xfrm>
          <a:prstGeom prst="line">
            <a:avLst/>
          </a:prstGeom>
          <a:noFill/>
          <a:ln w="9525" algn="ctr">
            <a:solidFill>
              <a:srgbClr val="FFC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第六部分　发展战略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15125" y="6492875"/>
            <a:ext cx="2135188" cy="365125"/>
          </a:xfrm>
          <a:noFill/>
        </p:spPr>
        <p:txBody>
          <a:bodyPr/>
          <a:lstStyle/>
          <a:p>
            <a:fld id="{090F2912-8934-4D4E-8582-E8E85E4BFFA5}" type="slidenum">
              <a:rPr lang="en-US" altLang="zh-CN"/>
              <a:pPr/>
              <a:t>8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1749" name="组合 9"/>
          <p:cNvGrpSpPr>
            <a:grpSpLocks/>
          </p:cNvGrpSpPr>
          <p:nvPr/>
        </p:nvGrpSpPr>
        <p:grpSpPr bwMode="auto">
          <a:xfrm>
            <a:off x="503238" y="1052512"/>
            <a:ext cx="8173218" cy="432271"/>
            <a:chOff x="503548" y="1052736"/>
            <a:chExt cx="8172595" cy="432214"/>
          </a:xfrm>
        </p:grpSpPr>
        <p:cxnSp>
          <p:nvCxnSpPr>
            <p:cNvPr id="31750" name="直接连接符 6"/>
            <p:cNvCxnSpPr>
              <a:cxnSpLocks noChangeShapeType="1"/>
            </p:cNvCxnSpPr>
            <p:nvPr/>
          </p:nvCxnSpPr>
          <p:spPr bwMode="auto">
            <a:xfrm>
              <a:off x="539239" y="1484950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 dirty="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业务发展规划</a:t>
              </a:r>
            </a:p>
          </p:txBody>
        </p:sp>
      </p:grpSp>
      <p:sp>
        <p:nvSpPr>
          <p:cNvPr id="10" name="矩形 9"/>
          <p:cNvSpPr>
            <a:spLocks noChangeArrowheads="1"/>
          </p:cNvSpPr>
          <p:nvPr/>
        </p:nvSpPr>
        <p:spPr bwMode="auto">
          <a:xfrm>
            <a:off x="503441" y="2492896"/>
            <a:ext cx="1404263" cy="432105"/>
          </a:xfrm>
          <a:prstGeom prst="rect">
            <a:avLst/>
          </a:prstGeom>
          <a:solidFill>
            <a:schemeClr val="bg1"/>
          </a:solidFill>
          <a:ln w="3175" algn="ctr">
            <a:solidFill>
              <a:srgbClr val="FFC000"/>
            </a:solidFill>
            <a:prstDash val="dash"/>
            <a:round/>
            <a:headEnd/>
            <a:tailEnd/>
          </a:ln>
        </p:spPr>
        <p:txBody>
          <a:bodyPr lIns="91427" tIns="45714" rIns="91427" bIns="45714" anchor="ctr"/>
          <a:lstStyle/>
          <a:p>
            <a:pPr algn="ctr" defTabSz="912813"/>
            <a:r>
              <a:rPr lang="zh-CN" altLang="en-US" sz="1400" dirty="0">
                <a:solidFill>
                  <a:srgbClr val="262626"/>
                </a:solidFill>
                <a:latin typeface="微软雅黑"/>
                <a:ea typeface="微软雅黑"/>
                <a:cs typeface="微软雅黑"/>
              </a:rPr>
              <a:t>战略目标细分</a:t>
            </a:r>
          </a:p>
        </p:txBody>
      </p:sp>
      <p:cxnSp>
        <p:nvCxnSpPr>
          <p:cNvPr id="11" name="直接连接符 6"/>
          <p:cNvCxnSpPr>
            <a:cxnSpLocks noChangeShapeType="1"/>
          </p:cNvCxnSpPr>
          <p:nvPr/>
        </p:nvCxnSpPr>
        <p:spPr bwMode="auto">
          <a:xfrm>
            <a:off x="538931" y="2924944"/>
            <a:ext cx="8137525" cy="0"/>
          </a:xfrm>
          <a:prstGeom prst="line">
            <a:avLst/>
          </a:prstGeom>
          <a:noFill/>
          <a:ln w="9525" algn="ctr">
            <a:solidFill>
              <a:srgbClr val="FFC000"/>
            </a:solidFill>
            <a:prstDash val="dash"/>
            <a:round/>
            <a:headEnd/>
            <a:tailEnd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>
          <a:xfrm>
            <a:off x="0" y="-7938"/>
            <a:ext cx="7094538" cy="844551"/>
          </a:xfrm>
        </p:spPr>
        <p:txBody>
          <a:bodyPr anchor="b"/>
          <a:lstStyle/>
          <a:p>
            <a:pPr algn="l"/>
            <a:r>
              <a:rPr lang="zh-CN" altLang="en-US" sz="2400" b="1" dirty="0">
                <a:latin typeface="微软雅黑"/>
                <a:ea typeface="微软雅黑"/>
                <a:cs typeface="微软雅黑"/>
              </a:rPr>
              <a:t>　第七部分　财务状况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788150" y="6492875"/>
            <a:ext cx="2132013" cy="365125"/>
          </a:xfrm>
          <a:noFill/>
        </p:spPr>
        <p:txBody>
          <a:bodyPr/>
          <a:lstStyle/>
          <a:p>
            <a:fld id="{46D693A4-0782-42A6-95C2-CC9AD8B5EDB1}" type="slidenum">
              <a:rPr lang="en-US" altLang="zh-CN"/>
              <a:pPr/>
              <a:t>9</a:t>
            </a:fld>
            <a:endParaRPr lang="en-US" altLang="zh-CN"/>
          </a:p>
        </p:txBody>
      </p:sp>
      <p:cxnSp>
        <p:nvCxnSpPr>
          <p:cNvPr id="5" name="直接连接符 4"/>
          <p:cNvCxnSpPr/>
          <p:nvPr/>
        </p:nvCxnSpPr>
        <p:spPr bwMode="auto">
          <a:xfrm>
            <a:off x="0" y="836613"/>
            <a:ext cx="9144000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773" name="组合 9"/>
          <p:cNvGrpSpPr>
            <a:grpSpLocks/>
          </p:cNvGrpSpPr>
          <p:nvPr/>
        </p:nvGrpSpPr>
        <p:grpSpPr bwMode="auto">
          <a:xfrm>
            <a:off x="503238" y="1052512"/>
            <a:ext cx="8137525" cy="432105"/>
            <a:chOff x="503548" y="1052736"/>
            <a:chExt cx="8136904" cy="432048"/>
          </a:xfrm>
        </p:grpSpPr>
        <p:cxnSp>
          <p:nvCxnSpPr>
            <p:cNvPr id="32778" name="直接连接符 6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8" name="矩形 7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历史财务数据</a:t>
              </a:r>
            </a:p>
          </p:txBody>
        </p:sp>
      </p:grpSp>
      <p:grpSp>
        <p:nvGrpSpPr>
          <p:cNvPr id="32774" name="组合 10"/>
          <p:cNvGrpSpPr>
            <a:grpSpLocks/>
          </p:cNvGrpSpPr>
          <p:nvPr/>
        </p:nvGrpSpPr>
        <p:grpSpPr bwMode="auto">
          <a:xfrm>
            <a:off x="514350" y="2659062"/>
            <a:ext cx="8137525" cy="432105"/>
            <a:chOff x="503548" y="1052736"/>
            <a:chExt cx="8136904" cy="432048"/>
          </a:xfrm>
        </p:grpSpPr>
        <p:cxnSp>
          <p:nvCxnSpPr>
            <p:cNvPr id="32775" name="直接连接符 11"/>
            <p:cNvCxnSpPr>
              <a:cxnSpLocks noChangeShapeType="1"/>
            </p:cNvCxnSpPr>
            <p:nvPr/>
          </p:nvCxnSpPr>
          <p:spPr bwMode="auto">
            <a:xfrm>
              <a:off x="503548" y="1484784"/>
              <a:ext cx="8136904" cy="0"/>
            </a:xfrm>
            <a:prstGeom prst="line">
              <a:avLst/>
            </a:prstGeom>
            <a:noFill/>
            <a:ln w="952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</p:cxnSp>
        <p:sp>
          <p:nvSpPr>
            <p:cNvPr id="13" name="矩形 12"/>
            <p:cNvSpPr>
              <a:spLocks noChangeArrowheads="1"/>
            </p:cNvSpPr>
            <p:nvPr/>
          </p:nvSpPr>
          <p:spPr bwMode="auto">
            <a:xfrm>
              <a:off x="503548" y="1052736"/>
              <a:ext cx="1404156" cy="432048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rgbClr val="FFC000"/>
              </a:solidFill>
              <a:prstDash val="dash"/>
              <a:round/>
              <a:headEnd/>
              <a:tailEnd/>
            </a:ln>
          </p:spPr>
          <p:txBody>
            <a:bodyPr lIns="91427" tIns="45714" rIns="91427" bIns="45714" anchor="ctr"/>
            <a:lstStyle/>
            <a:p>
              <a:pPr algn="ctr" defTabSz="912813"/>
              <a:r>
                <a:rPr lang="zh-CN" altLang="en-US" sz="1400">
                  <a:solidFill>
                    <a:srgbClr val="262626"/>
                  </a:solidFill>
                  <a:latin typeface="微软雅黑"/>
                  <a:ea typeface="微软雅黑"/>
                  <a:cs typeface="微软雅黑"/>
                </a:rPr>
                <a:t>预测财务数据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4136</TotalTime>
  <Words>202</Words>
  <Application>Microsoft Office PowerPoint</Application>
  <PresentationFormat>全屏显示(4:3)</PresentationFormat>
  <Paragraphs>61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微软雅黑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　第一部分　项目亮点</vt:lpstr>
      <vt:lpstr>　第二部分　公司与团队</vt:lpstr>
      <vt:lpstr>　第三部分　产品与服务</vt:lpstr>
      <vt:lpstr>　第四部分　经营状况与商业模式</vt:lpstr>
      <vt:lpstr>　第五部分　市场与行业分析</vt:lpstr>
      <vt:lpstr>　第六部分　发展战略</vt:lpstr>
      <vt:lpstr>　第七部分　财务状况</vt:lpstr>
      <vt:lpstr>　第八部分　融资需求</vt:lpstr>
      <vt:lpstr>PowerPoint 演示文稿</vt:lpstr>
    </vt:vector>
  </TitlesOfParts>
  <Company>JUJUMAO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中新·淇澳爱之岛策划案汇报</dc:title>
  <dc:creator>JUJUMAO</dc:creator>
  <cp:lastModifiedBy>yyyyyyyy yyyyy</cp:lastModifiedBy>
  <cp:revision>983</cp:revision>
  <dcterms:created xsi:type="dcterms:W3CDTF">2009-05-13T01:24:26Z</dcterms:created>
  <dcterms:modified xsi:type="dcterms:W3CDTF">2023-10-04T06:32:38Z</dcterms:modified>
</cp:coreProperties>
</file>